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4037BA-71ED-4C7D-BE63-52BED11EBE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16CEB-E218-4316-BDAD-A11E8AE152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64477A-FC9A-4E4B-A4F2-F044C2E77F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36D935-C58B-4450-AB8F-07558409BB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F7D185-0265-40DB-862B-59B267909A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A722CD-F4C7-463D-9B04-42E7BAB115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CE2617-CC8E-4324-B406-673EEE00FD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CE089D-13A5-412C-A9E0-E603D1E81C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152AE2-45C3-457D-8EF6-7C6C4455A4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C6AC39-BBF8-4215-A5A5-DD20690D31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9CFCFD-0640-46A6-89E9-5FCF3BEF8D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C73F68-CF72-40AA-AFD6-C347C4DF89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6837FD-E708-4B93-9115-44035CA479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AFDC59-893B-4887-9D54-C8094C91E8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51B1A6-A121-49FD-8A82-98E024300D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482F6A-F98E-46B8-ABA3-C49AFE2CC1B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1BBCE6-AE0A-4AB0-A970-C09AD18E7A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DC2F6E-F743-4A0D-A1FF-2DB660D141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DC97E8-8288-4E5E-BEF5-BEC0C8A6A2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A65B95-3B7B-49E6-ABE1-56517C0F04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7277B5-7AD4-4987-9B56-2069550CA0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90936D-07CE-466E-A1C3-65ECA12FA0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1EA28C-6884-4063-8009-EFDBF13F02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0F6934-40F0-49DD-B1ED-EC48735EFE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36FC46-8D5A-43E9-9428-E4C1AB3378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F1C90B-0FD3-4775-BCCF-943AA34A20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C85CEC-ECE3-4A66-B48C-BFA94E6E73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623DB2-6618-4824-AA75-DEF066F34B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001D72-12B9-4334-80D1-808BCADEB7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A2DEB1-777F-4C88-A1BF-FDD24CA88D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C92077C-3AFB-4B53-B7F5-DAB5390C8F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0C3925-7B8E-4FED-9174-D60ED8310D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BAD3DE-77EB-4EEA-83C9-149A89CA1D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C3B138-0653-42F1-A1AB-43CC921879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E2ADE5-4653-461E-955B-7CE74E2F70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048965F-3F5C-49A5-AC8D-C1A9ED0BFA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C4C690-B650-460C-89CE-9C13086F6B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1BC2E6B-65EF-426F-9F0D-45DE7028B7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2F50921-B433-40FC-92D8-0A7836DB26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214BB07-1683-45C0-BDCF-BBCF1E0881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18355D-2363-4375-ACCA-FC98B6632F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B604835-14EA-4D3A-B282-BDBE341119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035B98-F06A-47F1-B035-4A81561E0EA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1A4C03-50BF-4494-95B6-854CF5F727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B6039A-8193-4C7D-92AE-D4DC8C3176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47DA18-E49F-4C72-A3FF-89D6F73E5F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3FF12B-2BE2-4C7B-866D-4E21BFD230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A966B8-3AA1-424B-A2BE-7A98B9A6E4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0840" cy="28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1040" cy="5180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4680" cy="5180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0B8039-2D5C-47AF-9B8E-5450E94FBB92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4680" cy="5180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79944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18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81B1A-8794-437F-B8DF-012200ED0ECE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18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7998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03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EB8702-2DF6-401E-991B-B3C43A6BBF1C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2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79944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500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B1E325-13FC-4EC0-9EFA-AC230AE6003F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18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6400" cy="242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the Western Norway University of Applied Sciences,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6400" cy="165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7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Brain biomarkers of ageing and disease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0480" cy="269676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6760" cy="54324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710480" y="1206000"/>
            <a:ext cx="1106280" cy="4960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09640" cy="11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074000" y="2646000"/>
            <a:ext cx="2879280" cy="272412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Summary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600600" cy="49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is a general indicator of health, yet limited for clin. usage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Yet, we find fornix &amp; forceps (corpus callosum) to be central in age predictios and various other age-related aspects in the UKB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Arial"/>
              </a:rPr>
              <a:t>Next Qs: Can we create integrative biomarkers considering also genes &amp; beh.?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712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Takk!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19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1880" cy="199188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7200" cy="198720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7840" cy="196236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7120" cy="19771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0240" cy="17971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540000" y="2616840"/>
            <a:ext cx="15188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2520000" y="6719040"/>
            <a:ext cx="190296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158280" y="2616840"/>
            <a:ext cx="14810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716080" y="2616840"/>
            <a:ext cx="14320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8168760" y="2616840"/>
            <a:ext cx="161640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20120" cy="179712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380880" y="6717960"/>
            <a:ext cx="19562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3880" cy="179712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4877640" y="6719040"/>
            <a:ext cx="104940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6960" cy="179712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6578640" y="6706080"/>
            <a:ext cx="176292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40000" y="6719040"/>
            <a:ext cx="146628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8640000" y="6660000"/>
            <a:ext cx="122940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8560" cy="182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6"/>
          <p:cNvSpPr/>
          <p:nvPr/>
        </p:nvSpPr>
        <p:spPr>
          <a:xfrm>
            <a:off x="1080" y="3420360"/>
            <a:ext cx="1007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Spørsmål?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A quick run-through of my project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360" cy="465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Brain ageing as a proxy of “health”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Investigating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i="1" lang="en-GB" sz="3200" spc="-1" strike="noStrike">
                <a:latin typeface="Noto Sans Regular"/>
              </a:rPr>
              <a:t>Brain age gap</a:t>
            </a:r>
            <a:r>
              <a:rPr b="0" lang="en-GB" sz="3200" spc="-1" strike="noStrike">
                <a:latin typeface="Noto Sans Regular"/>
              </a:rPr>
              <a:t> as biomarker?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Brain ageing as a “health” proxy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600" cy="31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There are normative patterns of brain tissue development throughout the lifespan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Non-normativ development can indicate illness and symptom development</a:t>
            </a:r>
            <a:r>
              <a:rPr b="0" lang="en-GB" sz="2800" spc="-1" strike="noStrike" baseline="33000">
                <a:latin typeface="Arial"/>
              </a:rPr>
              <a:t>1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Establishing normative patterns requires big data</a:t>
            </a:r>
            <a:r>
              <a:rPr b="0" lang="en-GB" sz="2800" spc="-1" strike="noStrike" baseline="33000">
                <a:latin typeface="Arial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2644200" y="7200000"/>
            <a:ext cx="77943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484360" y="4698000"/>
            <a:ext cx="561564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60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Challenges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600" cy="56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Ageing has multiple facets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Cross-sectional vs longitudinal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Different tissue types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Different data &amp; data representations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Sequences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2D-3D vs tabular data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600" cy="56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Diffusion MRI as data source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47000" y="1745280"/>
            <a:ext cx="3749400" cy="324900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682640" y="5157000"/>
            <a:ext cx="6299640" cy="22770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900000" y="2520000"/>
            <a:ext cx="1979280" cy="224856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960000" y="3420000"/>
            <a:ext cx="2160000" cy="36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3387600" y="3240000"/>
            <a:ext cx="3916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204600" y="3240000"/>
            <a:ext cx="3916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855600" y="4527000"/>
            <a:ext cx="39168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8100000" y="4500000"/>
            <a:ext cx="950040" cy="107928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8460000" y="4995000"/>
            <a:ext cx="950040" cy="107928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8820000" y="5400000"/>
            <a:ext cx="950040" cy="107928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8"/>
          <p:cNvSpPr/>
          <p:nvPr/>
        </p:nvSpPr>
        <p:spPr>
          <a:xfrm>
            <a:off x="599400" y="121680"/>
            <a:ext cx="948096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Focussing on white matter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Which data, what to do with it?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360" cy="525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UK Biobank ~ 50,000 cross-sec scans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Noto Sans Regular"/>
              </a:rPr>
              <a:t>Brain age predictions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Association testing of key regions with age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584000" y="5220000"/>
            <a:ext cx="4098240" cy="195444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6969240" y="5220000"/>
            <a:ext cx="950040" cy="107928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7329240" y="5715000"/>
            <a:ext cx="950040" cy="10792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7689240" y="6120000"/>
            <a:ext cx="950040" cy="10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 as biomarker?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7720" cy="465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age predicitons for each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Calculate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with a whole bunch of clinical symptoms and diagnoses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Larger in several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5443920" y="7213680"/>
            <a:ext cx="49946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6760" cy="143676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8174880" y="5749920"/>
            <a:ext cx="172188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28 years old gammel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175600" y="2053080"/>
            <a:ext cx="190188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100000" y="1800000"/>
            <a:ext cx="1796760" cy="5218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rot="5414400">
            <a:off x="8320680" y="4857120"/>
            <a:ext cx="172188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 as biomarker?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40240" cy="465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Our studies (½)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estimates similar across diffusion approaches (DTI, DKI, …)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Most important features for brain age predictios: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&amp; BAG related with several cardiometabolic, cognitive &amp; biopsychosocial factors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Noto Sans Regular"/>
                <a:ea typeface="Noto Sans CJK SC"/>
              </a:rPr>
              <a:t>waist-to-hip ratio, diabetes, hypertension, smoking, matrix puzzles solving, job- &amp; health satisfaction and perception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180000" y="7213680"/>
            <a:ext cx="102585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44(10); 2 Korbmacher et al., 2023, Front. Psy. 14.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840000" y="1575720"/>
            <a:ext cx="2499840" cy="256356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6840000" y="4140000"/>
            <a:ext cx="2519280" cy="23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960" cy="12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 as biomarker?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960" cy="465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Our studies (2/2)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estimates are however suspecible to scan quality and other factors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Arial"/>
              </a:rPr>
              <a:t>Not</a:t>
            </a:r>
            <a:r>
              <a:rPr b="0" lang="en-GB" sz="2400" spc="-1" strike="noStrike">
                <a:latin typeface="Arial"/>
              </a:rPr>
              <a:t> ready for clinical application.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  <a:ea typeface="Noto Sans CJK SC"/>
              </a:rPr>
              <a:t>However, we identified most age-sensitive regions (such as fornix) were also as relevant for: 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asymmetry development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Ageing (longitudinal), &amp; we present unique polygenic fingerprints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1080000" y="7213680"/>
            <a:ext cx="93585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Brain &amp; Beh. e3219; 2+3 Korbmacher et al., 2023, preprint.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2023-08-31T10:14:43Z</dcterms:modified>
  <cp:revision>73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